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71" r:id="rId5"/>
    <p:sldId id="272" r:id="rId6"/>
    <p:sldId id="259" r:id="rId7"/>
    <p:sldId id="273" r:id="rId8"/>
    <p:sldId id="260" r:id="rId9"/>
    <p:sldId id="261" r:id="rId10"/>
    <p:sldId id="262" r:id="rId11"/>
    <p:sldId id="263" r:id="rId12"/>
    <p:sldId id="264" r:id="rId13"/>
    <p:sldId id="265" r:id="rId14"/>
    <p:sldId id="276" r:id="rId15"/>
    <p:sldId id="267" r:id="rId16"/>
    <p:sldId id="268" r:id="rId17"/>
    <p:sldId id="269" r:id="rId18"/>
    <p:sldId id="270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3" d="100"/>
          <a:sy n="73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jpe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9F1517-0D87-469F-A504-ECD8AC0C87D6}" type="datetimeFigureOut">
              <a:rPr lang="en-US" smtClean="0"/>
              <a:t>26/09/2021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F1E1B-FB5C-46B3-98E4-D0C594350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75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4EB73-D2E5-4815-A1D0-52DFE59A25CF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000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DAF24-DD50-4B64-903E-07C1071C2716}" type="datetime1">
              <a:rPr lang="en-US" smtClean="0"/>
              <a:t>26/09/2021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83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2FD4-5538-4711-BAA1-C1C8B243DD88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2236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D57EC-EB8F-4A68-9F35-F6AC50069DDB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576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D1BF-BCC1-46D5-8506-313E5A3DFE82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44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8D09-F2B0-490F-944F-DB921C2499A3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122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6247-60C1-4F1A-987C-DAB6BB26F3B0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85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A6467-2425-42B6-940B-4C538A78963E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3402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ED09-5AE2-4516-A7DD-E0DAAF23705B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8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5BF75-B4FB-4D8A-B201-4A787ADE14D4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24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6177D-2EEB-436C-A9D3-B0B8A77AFE51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64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C20E8-2382-4AA9-8A23-D66BA544A4EF}" type="datetime1">
              <a:rPr lang="en-US" smtClean="0"/>
              <a:t>26/09/2021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48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D581-4AD0-4F1F-9F1C-D8138767FA20}" type="datetime1">
              <a:rPr lang="en-US" smtClean="0"/>
              <a:t>26/09/2021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3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ABE47-83AB-4521-882F-0EA0275076C8}" type="datetime1">
              <a:rPr lang="en-US" smtClean="0"/>
              <a:t>26/09/2021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88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25B23-C08B-41D6-B77E-DDB049AAD04F}" type="datetime1">
              <a:rPr lang="en-US" smtClean="0"/>
              <a:t>26/09/2021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730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80E4E-0DB9-4158-8596-A1E70B78CE84}" type="datetime1">
              <a:rPr lang="en-US" smtClean="0"/>
              <a:t>26/09/2021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76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06CF-1189-4441-9EE6-01603D6B3377}" type="datetime1">
              <a:rPr lang="en-US" smtClean="0"/>
              <a:t>26/09/2021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99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3B67E07-8F5C-4E97-B01E-D4A25A74E04A}" type="datetime1">
              <a:rPr lang="en-US" smtClean="0"/>
              <a:t>26/09/2021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969D61E-4C33-4B71-B6A4-2820F616D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6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C:\Users\Renuka\Downloads\pexels-yan-krukov-8811079.mp4" TargetMode="External"/><Relationship Id="rId1" Type="http://schemas.microsoft.com/office/2007/relationships/media" Target="file:///C:\Users\Renuka\Downloads\pexels-yan-krukov-8811079.mp4" TargetMode="Externa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1A66BC7-9926-48DD-A3D5-FC7E8AA9C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18FDF9-F05F-446F-9C96-D5DC2F7255B0}"/>
              </a:ext>
            </a:extLst>
          </p:cNvPr>
          <p:cNvSpPr/>
          <p:nvPr/>
        </p:nvSpPr>
        <p:spPr>
          <a:xfrm>
            <a:off x="0" y="676870"/>
            <a:ext cx="12192000" cy="92333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</a:rPr>
              <a:t>                                  </a:t>
            </a:r>
            <a:endParaRPr lang="en-US" sz="5400" b="1" dirty="0">
              <a:ln w="12700" cmpd="sng">
                <a:solidFill>
                  <a:schemeClr val="accent4"/>
                </a:solidFill>
                <a:prstDash val="solid"/>
              </a:ln>
              <a:solidFill>
                <a:srgbClr val="0020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CAD338-D401-4164-B8A0-2225538E2762}"/>
              </a:ext>
            </a:extLst>
          </p:cNvPr>
          <p:cNvSpPr txBox="1"/>
          <p:nvPr/>
        </p:nvSpPr>
        <p:spPr>
          <a:xfrm>
            <a:off x="2809460" y="415260"/>
            <a:ext cx="58972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8800" b="1" cap="none" spc="0" dirty="0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</a:rPr>
              <a:t>Home Chef</a:t>
            </a:r>
            <a:endParaRPr lang="en-US" sz="8800" dirty="0"/>
          </a:p>
        </p:txBody>
      </p:sp>
      <p:pic>
        <p:nvPicPr>
          <p:cNvPr id="7" name="pexels-yan-krukov-8811079">
            <a:hlinkClick r:id="" action="ppaction://media"/>
            <a:extLst>
              <a:ext uri="{FF2B5EF4-FFF2-40B4-BE49-F238E27FC236}">
                <a16:creationId xmlns:a16="http://schemas.microsoft.com/office/drawing/2014/main" id="{B43F277A-10BF-4280-AA90-711C3C9E7B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2530" y="1723801"/>
            <a:ext cx="8640417" cy="30559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AA4AB7-3147-4496-AA89-B37010FB25CF}"/>
              </a:ext>
            </a:extLst>
          </p:cNvPr>
          <p:cNvSpPr txBox="1"/>
          <p:nvPr/>
        </p:nvSpPr>
        <p:spPr>
          <a:xfrm>
            <a:off x="7852739" y="4876800"/>
            <a:ext cx="4127225" cy="180369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eaLnBrk="1" hangingPunct="1">
              <a:spcBef>
                <a:spcPts val="1263"/>
              </a:spcBef>
              <a:spcAft>
                <a:spcPts val="1263"/>
              </a:spcAft>
            </a:pPr>
            <a:r>
              <a:rPr lang="en-US" altLang="en-US" sz="1600" b="1" i="1" u="sng" dirty="0">
                <a:latin typeface="Times New Roman" panose="02020603050405020304" pitchFamily="18" charset="0"/>
              </a:rPr>
              <a:t>Project Member:</a:t>
            </a:r>
          </a:p>
          <a:p>
            <a:pPr eaLnBrk="1" hangingPunct="1">
              <a:lnSpc>
                <a:spcPts val="2563"/>
              </a:lnSpc>
              <a:spcAft>
                <a:spcPts val="3775"/>
              </a:spcAft>
            </a:pPr>
            <a:r>
              <a:rPr lang="en-US" altLang="en-US" sz="1600" i="1" dirty="0">
                <a:latin typeface="Times New Roman" panose="02020603050405020304" pitchFamily="18" charset="0"/>
              </a:rPr>
              <a:t>Rasika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Karde</a:t>
            </a:r>
            <a:r>
              <a:rPr lang="en-US" altLang="en-US" sz="1600" i="1" dirty="0">
                <a:latin typeface="Times New Roman" panose="02020603050405020304" pitchFamily="18" charset="0"/>
              </a:rPr>
              <a:t>: 210543181036                    Renuka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Petkar</a:t>
            </a:r>
            <a:r>
              <a:rPr lang="en-US" altLang="en-US" sz="1600" i="1" dirty="0">
                <a:latin typeface="Times New Roman" panose="02020603050405020304" pitchFamily="18" charset="0"/>
              </a:rPr>
              <a:t> : 210543181071                 Archana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Sapkal</a:t>
            </a:r>
            <a:r>
              <a:rPr lang="en-US" altLang="en-US" sz="1600" i="1" dirty="0">
                <a:latin typeface="Times New Roman" panose="02020603050405020304" pitchFamily="18" charset="0"/>
              </a:rPr>
              <a:t> : 210543181091                  Kavita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Brahmankar</a:t>
            </a:r>
            <a:r>
              <a:rPr lang="en-US" altLang="en-US" sz="1600" i="1" dirty="0">
                <a:latin typeface="Times New Roman" panose="02020603050405020304" pitchFamily="18" charset="0"/>
              </a:rPr>
              <a:t>: 210543181040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67EB7D-9185-475D-A9A4-33EF58AA45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696" y="177501"/>
            <a:ext cx="1550017" cy="402272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A85DBB-0BC9-4227-8DB2-C39FE17EB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42740"/>
            <a:ext cx="6690382" cy="365125"/>
          </a:xfrm>
        </p:spPr>
        <p:txBody>
          <a:bodyPr/>
          <a:lstStyle/>
          <a:p>
            <a:r>
              <a:rPr lang="en-US" sz="1200" dirty="0" err="1"/>
              <a:t>Infoway</a:t>
            </a:r>
            <a:r>
              <a:rPr lang="en-US" sz="1200" dirty="0"/>
              <a:t> Technologies, 3rd  Floor Commerce Centre, </a:t>
            </a:r>
            <a:r>
              <a:rPr lang="en-US" sz="1200" dirty="0" err="1"/>
              <a:t>Rambaug</a:t>
            </a:r>
            <a:r>
              <a:rPr lang="en-US" sz="1200" dirty="0"/>
              <a:t> Colony, </a:t>
            </a:r>
            <a:r>
              <a:rPr lang="en-US" sz="1200" dirty="0" err="1"/>
              <a:t>Paud</a:t>
            </a:r>
            <a:r>
              <a:rPr lang="en-US" sz="1200" dirty="0"/>
              <a:t> Road Pune 411038.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3820C0-8F30-4FEA-8C00-FE996E260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34399548-E1AC-4485-AB4F-2002C8B73B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0911" y="174812"/>
            <a:ext cx="4719172" cy="540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9pPr>
          </a:lstStyle>
          <a:p>
            <a:pPr eaLnBrk="1" hangingPunct="1"/>
            <a:r>
              <a:rPr lang="en-US" alt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ER Diagram: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8900A49A-C050-473E-84C5-B06617154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10</a:t>
            </a:fld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ED9B13A-CFDF-47C7-8974-521EB51C2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911" y="1055257"/>
            <a:ext cx="9833112" cy="5664011"/>
          </a:xfrm>
          <a:prstGeom prst="rect">
            <a:avLst/>
          </a:prstGeom>
        </p:spPr>
      </p:pic>
      <p:sp>
        <p:nvSpPr>
          <p:cNvPr id="28" name="Diamond 27">
            <a:extLst>
              <a:ext uri="{FF2B5EF4-FFF2-40B4-BE49-F238E27FC236}">
                <a16:creationId xmlns:a16="http://schemas.microsoft.com/office/drawing/2014/main" id="{3500E8E4-9EC5-4002-AAF2-506AD876FCF2}"/>
              </a:ext>
            </a:extLst>
          </p:cNvPr>
          <p:cNvSpPr/>
          <p:nvPr/>
        </p:nvSpPr>
        <p:spPr>
          <a:xfrm>
            <a:off x="2681454" y="1697861"/>
            <a:ext cx="1272148" cy="67094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BB9CDB-F93F-475C-AE42-72AFAC964218}"/>
              </a:ext>
            </a:extLst>
          </p:cNvPr>
          <p:cNvCxnSpPr>
            <a:cxnSpLocks/>
          </p:cNvCxnSpPr>
          <p:nvPr/>
        </p:nvCxnSpPr>
        <p:spPr>
          <a:xfrm flipV="1">
            <a:off x="3935896" y="2033334"/>
            <a:ext cx="821634" cy="133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134BD31-1026-42D7-AB82-3B5500C98A84}"/>
              </a:ext>
            </a:extLst>
          </p:cNvPr>
          <p:cNvCxnSpPr>
            <a:cxnSpLocks/>
          </p:cNvCxnSpPr>
          <p:nvPr/>
        </p:nvCxnSpPr>
        <p:spPr>
          <a:xfrm flipV="1">
            <a:off x="3284412" y="2368808"/>
            <a:ext cx="0" cy="5466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B4E56320-7281-4E90-9850-7F68AE56BF1D}"/>
              </a:ext>
            </a:extLst>
          </p:cNvPr>
          <p:cNvSpPr txBox="1"/>
          <p:nvPr/>
        </p:nvSpPr>
        <p:spPr>
          <a:xfrm>
            <a:off x="2913351" y="1902529"/>
            <a:ext cx="7421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Manages</a:t>
            </a:r>
          </a:p>
        </p:txBody>
      </p:sp>
    </p:spTree>
    <p:extLst>
      <p:ext uri="{BB962C8B-B14F-4D97-AF65-F5344CB8AC3E}">
        <p14:creationId xmlns:p14="http://schemas.microsoft.com/office/powerpoint/2010/main" val="1187325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896C47BB-1D74-497B-A045-3C472E942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4671" y="215152"/>
            <a:ext cx="9776011" cy="995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9pPr>
          </a:lstStyle>
          <a:p>
            <a:pPr eaLnBrk="1" hangingPunct="1">
              <a:lnSpc>
                <a:spcPts val="3000"/>
              </a:lnSpc>
            </a:pPr>
            <a:r>
              <a:rPr lang="en-US" altLang="en-US" sz="2800" b="1" dirty="0">
                <a:latin typeface="Times New Roman" panose="02020603050405020304" pitchFamily="18" charset="0"/>
              </a:rPr>
              <a:t>				          </a:t>
            </a:r>
            <a:r>
              <a:rPr lang="en-US" altLang="en-US" sz="4800" b="1" dirty="0">
                <a:latin typeface="Times New Roman" panose="02020603050405020304" pitchFamily="18" charset="0"/>
              </a:rPr>
              <a:t>Table Structure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0C17D54-70F0-4525-A6B6-2CC82820C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0336536"/>
              </p:ext>
            </p:extLst>
          </p:nvPr>
        </p:nvGraphicFramePr>
        <p:xfrm>
          <a:off x="1734671" y="2672846"/>
          <a:ext cx="9556181" cy="2800303"/>
        </p:xfrm>
        <a:graphic>
          <a:graphicData uri="http://schemas.openxmlformats.org/drawingml/2006/table">
            <a:tbl>
              <a:tblPr/>
              <a:tblGrid>
                <a:gridCol w="45968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93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23333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COLUMN NAME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DataType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6F7173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8485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username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397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397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varchar(10) PK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8485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password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397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397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varchar(10)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FC32036-1940-45B7-A88F-95EA3C8C4F14}"/>
              </a:ext>
            </a:extLst>
          </p:cNvPr>
          <p:cNvSpPr txBox="1"/>
          <p:nvPr/>
        </p:nvSpPr>
        <p:spPr>
          <a:xfrm>
            <a:off x="1734671" y="1922827"/>
            <a:ext cx="6096000" cy="4859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ts val="3000"/>
              </a:lnSpc>
            </a:pPr>
            <a:r>
              <a:rPr lang="en-US" altLang="en-US" sz="3600" b="1" dirty="0">
                <a:solidFill>
                  <a:srgbClr val="00B0F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l. Table name: Admin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B8CB62-F0F1-4D8E-A04A-B6EDA8A30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926180-394E-4853-9693-98B1EFFED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451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01C6F63C-5974-481E-952D-99E35761DA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8083" y="472140"/>
            <a:ext cx="3586856" cy="361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9pPr>
          </a:lstStyle>
          <a:p>
            <a:pPr eaLnBrk="1" hangingPunct="1">
              <a:spcBef>
                <a:spcPts val="1050"/>
              </a:spcBef>
            </a:pPr>
            <a:r>
              <a:rPr lang="en-US" altLang="en-US" sz="3600" b="1" dirty="0">
                <a:solidFill>
                  <a:srgbClr val="00B0F0"/>
                </a:solidFill>
                <a:latin typeface="Times New Roman" panose="02020603050405020304" pitchFamily="18" charset="0"/>
              </a:rPr>
              <a:t>3.Table name: </a:t>
            </a:r>
            <a:r>
              <a:rPr lang="en-US" altLang="en-US" sz="3600" b="1" dirty="0" err="1">
                <a:solidFill>
                  <a:srgbClr val="00B0F0"/>
                </a:solidFill>
                <a:latin typeface="Times New Roman" panose="02020603050405020304" pitchFamily="18" charset="0"/>
              </a:rPr>
              <a:t>Chefdetails</a:t>
            </a:r>
            <a:endParaRPr lang="en-US" altLang="en-US" sz="3600" b="1" dirty="0">
              <a:solidFill>
                <a:srgbClr val="00B0F0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8CC84DE-3FE1-4C4C-AB9C-3F64334A5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088409"/>
              </p:ext>
            </p:extLst>
          </p:nvPr>
        </p:nvGraphicFramePr>
        <p:xfrm>
          <a:off x="2156012" y="1057685"/>
          <a:ext cx="7288304" cy="4742630"/>
        </p:xfrm>
        <a:graphic>
          <a:graphicData uri="http://schemas.openxmlformats.org/drawingml/2006/table">
            <a:tbl>
              <a:tblPr/>
              <a:tblGrid>
                <a:gridCol w="42226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56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5395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COLUMN NAME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Times New Roman" panose="02020603050405020304" pitchFamily="18" charset="0"/>
                        </a:rPr>
                        <a:t>DataType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6F7173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2697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Chefid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int AI PK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697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Firstname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varchar(45)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697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Lastname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varchar(45)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697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Address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varchar(120)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2697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city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varchar(10)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2697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emailid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varchar(45) PK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2697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password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varchar(200)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2697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gender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varchar(10)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25395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contactnumber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bigint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6F7173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2697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libri" panose="020F0502020204030204" pitchFamily="34" charset="0"/>
                        </a:rPr>
                        <a:t>varchar(15)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F3462FC-8BEC-4445-AB6F-42B4212816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787818"/>
              </p:ext>
            </p:extLst>
          </p:nvPr>
        </p:nvGraphicFramePr>
        <p:xfrm>
          <a:off x="2156011" y="5800315"/>
          <a:ext cx="7288305" cy="731520"/>
        </p:xfrm>
        <a:graphic>
          <a:graphicData uri="http://schemas.openxmlformats.org/drawingml/2006/table">
            <a:tbl>
              <a:tblPr/>
              <a:tblGrid>
                <a:gridCol w="42178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704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8174">
                <a:tc>
                  <a:txBody>
                    <a:bodyPr/>
                    <a:lstStyle/>
                    <a:p>
                      <a:pPr marL="152400" indent="0"/>
                      <a:r>
                        <a:rPr lang="en-US" sz="2400" dirty="0" err="1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chefimagename</a:t>
                      </a:r>
                      <a:endParaRPr lang="en-US" sz="24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52400" indent="0"/>
                      <a:r>
                        <a:rPr lang="en-US" sz="2400" dirty="0">
                          <a:solidFill>
                            <a:srgbClr val="6F7173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varchar(200)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873">
                <a:tc>
                  <a:txBody>
                    <a:bodyPr/>
                    <a:lstStyle/>
                    <a:p>
                      <a:pPr marL="152400" indent="0"/>
                      <a:r>
                        <a:rPr lang="en-US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Description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52400" indent="0"/>
                      <a:r>
                        <a:rPr lang="en-US" sz="2400" dirty="0">
                          <a:solidFill>
                            <a:srgbClr val="6F7173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varchar(200)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DC51B13-17EA-4A10-8CEA-AF400E42DB3B}"/>
              </a:ext>
            </a:extLst>
          </p:cNvPr>
          <p:cNvSpPr txBox="1"/>
          <p:nvPr/>
        </p:nvSpPr>
        <p:spPr>
          <a:xfrm>
            <a:off x="2156011" y="5009322"/>
            <a:ext cx="73062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Cuisineid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                                              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fk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0B87B3-F90D-4C29-99BF-934E5A95DDC5}"/>
              </a:ext>
            </a:extLst>
          </p:cNvPr>
          <p:cNvCxnSpPr>
            <a:cxnSpLocks/>
          </p:cNvCxnSpPr>
          <p:nvPr/>
        </p:nvCxnSpPr>
        <p:spPr>
          <a:xfrm>
            <a:off x="2138083" y="5147389"/>
            <a:ext cx="73331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E59F166-D05B-405F-A4C2-F9034D2A3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29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C982C42E-6A38-41B6-9332-BDEC5DB32D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7462" y="1027741"/>
            <a:ext cx="2774343" cy="737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9pPr>
          </a:lstStyle>
          <a:p>
            <a:pPr eaLnBrk="1" hangingPunct="1">
              <a:spcBef>
                <a:spcPts val="1888"/>
              </a:spcBef>
            </a:pPr>
            <a:r>
              <a:rPr lang="en-US" altLang="en-US" sz="3200" b="1" dirty="0">
                <a:solidFill>
                  <a:srgbClr val="00B0F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4.Table name: menu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E82B3D7-F1FF-4852-8AED-1B9D523176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973503"/>
              </p:ext>
            </p:extLst>
          </p:nvPr>
        </p:nvGraphicFramePr>
        <p:xfrm>
          <a:off x="1851445" y="1973249"/>
          <a:ext cx="8636140" cy="3336588"/>
        </p:xfrm>
        <a:graphic>
          <a:graphicData uri="http://schemas.openxmlformats.org/drawingml/2006/table">
            <a:tbl>
              <a:tblPr/>
              <a:tblGrid>
                <a:gridCol w="40931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430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1464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COLUMN NAME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DataType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menuid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int PK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chefid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Int </a:t>
                      </a: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fk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6F7173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cuisineid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Int </a:t>
                      </a: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fk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6F7173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menuname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varchar(45)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description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varchar(120)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price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int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image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Varchar(100)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7B2995-B00E-42E7-85B3-47C1E3BF1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8C34A7-7B6F-4431-BCCC-C70EA17F1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28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20DF9D-EEDD-40F3-B35B-9EB6B1BFC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AEB53-E34F-433A-9D21-F5F03BB90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14</a:t>
            </a:fld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C286467-2B8F-4D9C-AD7F-1D8CAF5688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7462" y="1027741"/>
            <a:ext cx="2774343" cy="737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9pPr>
          </a:lstStyle>
          <a:p>
            <a:pPr eaLnBrk="1" hangingPunct="1">
              <a:spcBef>
                <a:spcPts val="1888"/>
              </a:spcBef>
            </a:pPr>
            <a:r>
              <a:rPr lang="en-US" altLang="en-US" sz="3200" b="1" dirty="0">
                <a:solidFill>
                  <a:srgbClr val="00B0F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4.Table name: </a:t>
            </a:r>
            <a:r>
              <a:rPr lang="en-US" altLang="en-US" sz="3200" b="1" dirty="0" err="1">
                <a:solidFill>
                  <a:srgbClr val="00B0F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Specialitiy</a:t>
            </a:r>
            <a:endParaRPr lang="en-US" altLang="en-US" sz="3200" b="1" dirty="0">
              <a:solidFill>
                <a:srgbClr val="00B0F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8074D76-CFC1-44B0-B6E9-F6BA251BA6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7975974"/>
              </p:ext>
            </p:extLst>
          </p:nvPr>
        </p:nvGraphicFramePr>
        <p:xfrm>
          <a:off x="1851445" y="1973249"/>
          <a:ext cx="8636140" cy="2960884"/>
        </p:xfrm>
        <a:graphic>
          <a:graphicData uri="http://schemas.openxmlformats.org/drawingml/2006/table">
            <a:tbl>
              <a:tblPr/>
              <a:tblGrid>
                <a:gridCol w="40931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430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1464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COLUMN NAME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DataType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6F7173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cuisineid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Int pk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chefid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Int </a:t>
                      </a: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fk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6F7173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cuisinetype</a:t>
                      </a: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varchar(45)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Specialityimage</a:t>
                      </a: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 name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F7173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Varchar(200)</a:t>
                      </a: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732"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52400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15240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6F7173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7883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BCFBBBE-E48C-4855-9BA9-0DBE849A3BF2}"/>
              </a:ext>
            </a:extLst>
          </p:cNvPr>
          <p:cNvSpPr txBox="1"/>
          <p:nvPr/>
        </p:nvSpPr>
        <p:spPr>
          <a:xfrm>
            <a:off x="1730443" y="305968"/>
            <a:ext cx="7360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 </a:t>
            </a:r>
            <a:r>
              <a:rPr 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Home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2360E6-F313-4C84-BA07-2FD5CE0A0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5408"/>
            <a:ext cx="12099235" cy="575271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D2040F-E614-4129-B65A-3C066E7ED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2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6C5A35-4713-4E74-A23C-B39D5C311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8957"/>
            <a:ext cx="12100349" cy="55990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EC5AC1-7B5D-4D77-AC99-EBC7C7DAF635}"/>
              </a:ext>
            </a:extLst>
          </p:cNvPr>
          <p:cNvSpPr txBox="1"/>
          <p:nvPr/>
        </p:nvSpPr>
        <p:spPr>
          <a:xfrm>
            <a:off x="816872" y="217821"/>
            <a:ext cx="4486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             Login Page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3FA2D-3A36-4CEC-BABD-145097E6A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93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8934FE-F5A3-46CB-B7E2-B6A32F797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800"/>
            <a:ext cx="12192000" cy="5791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C84A5A-0190-4252-A53D-A7241F05A25E}"/>
              </a:ext>
            </a:extLst>
          </p:cNvPr>
          <p:cNvSpPr txBox="1"/>
          <p:nvPr/>
        </p:nvSpPr>
        <p:spPr>
          <a:xfrm>
            <a:off x="1730443" y="305968"/>
            <a:ext cx="7360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latin typeface="Cambria" panose="02040503050406030204" pitchFamily="18" charset="0"/>
                <a:ea typeface="Cambria" panose="02040503050406030204" pitchFamily="18" charset="0"/>
              </a:rPr>
              <a:t>Speciality</a:t>
            </a:r>
            <a:r>
              <a:rPr 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 Page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A683CBF-8372-473F-A506-88DF57004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522B352-554C-4746-9209-CD3367936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26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4B0AA3-CEB9-493E-9555-1618BCA560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8128"/>
            <a:ext cx="12192000" cy="57911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D6EF3C-59EB-497D-ABBE-1FAAD874CBF5}"/>
              </a:ext>
            </a:extLst>
          </p:cNvPr>
          <p:cNvSpPr txBox="1"/>
          <p:nvPr/>
        </p:nvSpPr>
        <p:spPr>
          <a:xfrm>
            <a:off x="0" y="148687"/>
            <a:ext cx="4486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            </a:t>
            </a:r>
            <a:r>
              <a:rPr 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Menu Page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6591C0E-BD32-4B57-A7F7-A5A59464F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94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D7411D-4D0E-4D61-91BA-A8E45A4E4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6921"/>
            <a:ext cx="12192000" cy="5712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C7951F-2A0E-4D6E-88F5-1C8E59E64FFB}"/>
              </a:ext>
            </a:extLst>
          </p:cNvPr>
          <p:cNvSpPr txBox="1"/>
          <p:nvPr/>
        </p:nvSpPr>
        <p:spPr>
          <a:xfrm>
            <a:off x="0" y="148687"/>
            <a:ext cx="4486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            </a:t>
            </a:r>
            <a:r>
              <a:rPr 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Chef Page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14B4929-36F2-4398-A526-7E9CA23E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35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32806AE-E18D-4250-9474-8C8A53AD0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367748"/>
            <a:ext cx="10018713" cy="652669"/>
          </a:xfrm>
        </p:spPr>
        <p:txBody>
          <a:bodyPr>
            <a:normAutofit fontScale="90000"/>
          </a:bodyPr>
          <a:lstStyle/>
          <a:p>
            <a:r>
              <a:rPr lang="en-US" altLang="en-US" sz="4000" b="1" dirty="0">
                <a:latin typeface="Times New Roman" panose="02020603050405020304" pitchFamily="18" charset="0"/>
              </a:rPr>
              <a:t>                                                                      Objective:</a:t>
            </a:r>
            <a:br>
              <a:rPr lang="en-US" altLang="en-US" sz="4000" b="1" dirty="0">
                <a:latin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9034A8-A951-429B-AD0D-A9C6674557CF}"/>
              </a:ext>
            </a:extLst>
          </p:cNvPr>
          <p:cNvSpPr txBox="1"/>
          <p:nvPr/>
        </p:nvSpPr>
        <p:spPr>
          <a:xfrm>
            <a:off x="3048000" y="1739863"/>
            <a:ext cx="8560904" cy="3744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1" hangingPunct="1">
              <a:spcAft>
                <a:spcPts val="425"/>
              </a:spcAft>
              <a:buFont typeface="Wingdings" panose="05000000000000000000" pitchFamily="2" charset="2"/>
              <a:buChar char="Ø"/>
            </a:pPr>
            <a:r>
              <a:rPr lang="en-US" altLang="en-US" sz="28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Delivering good quality of food and services.</a:t>
            </a:r>
          </a:p>
          <a:p>
            <a:pPr marL="285750" indent="-285750" eaLnBrk="1" hangingPunct="1">
              <a:spcAft>
                <a:spcPts val="425"/>
              </a:spcAft>
              <a:buFont typeface="Wingdings" panose="05000000000000000000" pitchFamily="2" charset="2"/>
              <a:buChar char="Ø"/>
            </a:pPr>
            <a:endParaRPr lang="en-US" altLang="en-US" sz="28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marL="171450" indent="-171450" algn="just" eaLnBrk="1" hangingPunct="1">
              <a:spcAft>
                <a:spcPts val="425"/>
              </a:spcAft>
              <a:buFont typeface="Wingdings" panose="05000000000000000000" pitchFamily="2" charset="2"/>
              <a:buChar char="Ø"/>
            </a:pPr>
            <a:r>
              <a:rPr lang="en-US" altLang="en-US" sz="28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 You can directly contact the chef and hire his services accordingly. </a:t>
            </a:r>
          </a:p>
          <a:p>
            <a:pPr algn="just" eaLnBrk="1" hangingPunct="1">
              <a:spcAft>
                <a:spcPts val="425"/>
              </a:spcAft>
            </a:pPr>
            <a:endParaRPr lang="en-US" altLang="en-US" sz="28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marL="171450" indent="-171450" eaLnBrk="1" hangingPunct="1">
              <a:spcAft>
                <a:spcPts val="838"/>
              </a:spcAft>
              <a:buFont typeface="Wingdings" panose="05000000000000000000" pitchFamily="2" charset="2"/>
              <a:buChar char="Ø"/>
            </a:pPr>
            <a:r>
              <a:rPr lang="en-US" altLang="en-US" sz="28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 This is a project with the objective to develop a basic website where a consumer search best chef and hire them</a:t>
            </a:r>
            <a:r>
              <a:rPr lang="en-US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0CC07D-75E6-43DE-B0D1-FDD1EE158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04800" y="6049693"/>
            <a:ext cx="7084177" cy="365125"/>
          </a:xfrm>
        </p:spPr>
        <p:txBody>
          <a:bodyPr/>
          <a:lstStyle/>
          <a:p>
            <a:r>
              <a:rPr lang="en-US" dirty="0" err="1"/>
              <a:t>Infoway</a:t>
            </a:r>
            <a:r>
              <a:rPr lang="en-US" dirty="0"/>
              <a:t> Technologies, 3rd  Floor Commerce Centre, </a:t>
            </a:r>
            <a:r>
              <a:rPr lang="en-US" dirty="0" err="1"/>
              <a:t>Rambaug</a:t>
            </a:r>
            <a:r>
              <a:rPr lang="en-US" dirty="0"/>
              <a:t> Colony, </a:t>
            </a:r>
            <a:r>
              <a:rPr lang="en-US" dirty="0" err="1"/>
              <a:t>Paud</a:t>
            </a:r>
            <a:r>
              <a:rPr lang="en-US" dirty="0"/>
              <a:t> Road Pune 411038.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D3D0A7-6CC5-4DDA-BD2B-76627021F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497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8E7082-9C38-41C1-9472-96F6655C9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D10A2A-230B-4A12-98BF-C48785AC2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20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607892-86B3-43DC-9E19-BF9179E2A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086" y="609600"/>
            <a:ext cx="6268279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400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C6336-5578-4B17-8882-F83169A3949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762608" y="1676212"/>
            <a:ext cx="10018712" cy="350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b="1" dirty="0"/>
          </a:p>
          <a:p>
            <a:pPr marL="0" indent="0" algn="ctr">
              <a:buNone/>
            </a:pPr>
            <a:r>
              <a:rPr lang="en-US" sz="4800" b="1" dirty="0">
                <a:latin typeface="Cambria" panose="02040503050406030204" pitchFamily="18" charset="0"/>
                <a:ea typeface="Cambria" panose="02040503050406030204" pitchFamily="18" charset="0"/>
              </a:rPr>
              <a:t>Functionality of the </a:t>
            </a:r>
            <a:r>
              <a:rPr lang="en-US" sz="4800" b="1" dirty="0" err="1">
                <a:latin typeface="Cambria" panose="02040503050406030204" pitchFamily="18" charset="0"/>
                <a:ea typeface="Cambria" panose="02040503050406030204" pitchFamily="18" charset="0"/>
              </a:rPr>
              <a:t>HomeChef</a:t>
            </a:r>
            <a:endParaRPr lang="en-US" sz="4800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Cambria" panose="02040503050406030204" pitchFamily="18" charset="0"/>
                <a:ea typeface="Cambria" panose="02040503050406030204" pitchFamily="18" charset="0"/>
              </a:rPr>
              <a:t>The Home Chef has three modules:</a:t>
            </a:r>
          </a:p>
          <a:p>
            <a:pPr marL="0" indent="0">
              <a:buNone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1. Admin Module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Admin module is built to get exclusive insight of Chef as well as Customers  reviews.                                                                                                              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Interactive statistics makes it easy to understand the performance of the Chef.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37F1A4-A671-41E1-9830-A9539476D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147477-18A1-4790-899D-F6A6C2F8E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08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123370E-E8AF-4795-AB5E-58F0C6A28F23}"/>
              </a:ext>
            </a:extLst>
          </p:cNvPr>
          <p:cNvSpPr txBox="1"/>
          <p:nvPr/>
        </p:nvSpPr>
        <p:spPr>
          <a:xfrm>
            <a:off x="1842052" y="1190176"/>
            <a:ext cx="9488556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b="1" dirty="0">
                <a:latin typeface="Cambria" panose="02040503050406030204" pitchFamily="18" charset="0"/>
                <a:ea typeface="Cambria" panose="02040503050406030204" pitchFamily="18" charset="0"/>
              </a:rPr>
              <a:t>2. Chef Module:</a:t>
            </a:r>
          </a:p>
          <a:p>
            <a:pPr marL="0" indent="0">
              <a:buNone/>
            </a:pPr>
            <a:endParaRPr lang="en-US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Chef module is useful for the advertisement of their dishes and Specialties.</a:t>
            </a:r>
          </a:p>
          <a:p>
            <a:pPr lvl="1"/>
            <a:endParaRPr lang="en-US" sz="28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Here Chef can display the different types of food made by him with its service charges and availability of him.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58FCE-EB6F-4D3A-A9E4-D39E4CD4C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967F-4F78-4EFC-84FF-60E19341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89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4B74E4-40AB-4AA3-B984-24CE6A596FC7}"/>
              </a:ext>
            </a:extLst>
          </p:cNvPr>
          <p:cNvSpPr txBox="1"/>
          <p:nvPr/>
        </p:nvSpPr>
        <p:spPr>
          <a:xfrm>
            <a:off x="2054088" y="967409"/>
            <a:ext cx="9130746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b="1" dirty="0">
                <a:latin typeface="Cambria" panose="02040503050406030204" pitchFamily="18" charset="0"/>
                <a:ea typeface="Cambria" panose="02040503050406030204" pitchFamily="18" charset="0"/>
              </a:rPr>
              <a:t>3. User:</a:t>
            </a:r>
          </a:p>
          <a:p>
            <a:pPr marL="0" indent="0">
              <a:buNone/>
            </a:pPr>
            <a:endParaRPr lang="en-US" sz="3200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User can view chef contact details according to his requirement.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sz="28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User can view the chef’s special dishes and menu as well with price.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699384-0B47-4F36-96B4-6CFDC7845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70A33E-AEA8-4B3B-8616-248CB78DD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257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2E34F688-E25C-4C1D-8C74-17609DC58E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696348" y="274982"/>
            <a:ext cx="10018712" cy="970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normAutofit/>
          </a:bodyPr>
          <a:lstStyle>
            <a:lvl1pPr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rbel" panose="020B0503020204020204" pitchFamily="34" charset="0"/>
              </a:defRPr>
            </a:lvl9pPr>
          </a:lstStyle>
          <a:p>
            <a:pPr algn="ctr" eaLnBrk="1" hangingPunct="1">
              <a:spcAft>
                <a:spcPts val="3150"/>
              </a:spcAft>
            </a:pPr>
            <a:r>
              <a:rPr lang="en-US" altLang="en-US" sz="5400" b="1" dirty="0">
                <a:latin typeface="Cambria" panose="02040503050406030204" pitchFamily="18" charset="0"/>
                <a:ea typeface="Cambria" panose="02040503050406030204" pitchFamily="18" charset="0"/>
              </a:rPr>
              <a:t>Flow of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A2B2AC-953B-4B1F-915C-CB9C6DB4C593}"/>
              </a:ext>
            </a:extLst>
          </p:cNvPr>
          <p:cNvSpPr/>
          <p:nvPr/>
        </p:nvSpPr>
        <p:spPr>
          <a:xfrm>
            <a:off x="1528314" y="1914918"/>
            <a:ext cx="10354779" cy="4721108"/>
          </a:xfrm>
          <a:prstGeom prst="rect">
            <a:avLst/>
          </a:prstGeom>
        </p:spPr>
        <p:txBody>
          <a:bodyPr lIns="0" tIns="0" rIns="0" bIns="0"/>
          <a:lstStyle/>
          <a:p>
            <a:pPr eaLnBrk="1" fontAlgn="auto" hangingPunct="1">
              <a:spcBef>
                <a:spcPts val="3150"/>
              </a:spcBef>
              <a:spcAft>
                <a:spcPts val="1050"/>
              </a:spcAft>
              <a:defRPr/>
            </a:pPr>
            <a:r>
              <a:rPr 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User:                                                                             </a:t>
            </a:r>
          </a:p>
          <a:p>
            <a:pPr marL="1203452" indent="-342900" algn="just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Dashboard page will be displayed to user which will display the   Chef and its details.</a:t>
            </a:r>
          </a:p>
          <a:p>
            <a:pPr marL="1203452" indent="-342900" algn="just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03452" indent="-342900" algn="just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From that page can User can click on the '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chefdetails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' button and reach  the chef details form page.</a:t>
            </a:r>
          </a:p>
          <a:p>
            <a:pPr marL="1317752" indent="-457200" algn="just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03452" indent="-342900" algn="just" eaLnBrk="1" fontAlgn="auto" hangingPunct="1">
              <a:spcBef>
                <a:spcPts val="0"/>
              </a:spcBef>
              <a:spcAft>
                <a:spcPts val="2310"/>
              </a:spcAft>
              <a:buFont typeface="Wingdings" panose="05000000000000000000" pitchFamily="2" charset="2"/>
              <a:buChar char="Ø"/>
              <a:defRPr/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In the chef details page the User has to view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specility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of chef and hire chef and brief about the chef with image of the menu,  chef etc.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20BDDF-BCCF-45C1-AD7D-1F2E95FE4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DB090D-D9C9-4010-A2CF-0F5ACD087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27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DAD3D24-47A8-47BA-8A73-89B7B30354E1}"/>
              </a:ext>
            </a:extLst>
          </p:cNvPr>
          <p:cNvSpPr/>
          <p:nvPr/>
        </p:nvSpPr>
        <p:spPr>
          <a:xfrm>
            <a:off x="1762608" y="1321847"/>
            <a:ext cx="10204102" cy="1106674"/>
          </a:xfrm>
          <a:prstGeom prst="rect">
            <a:avLst/>
          </a:prstGeom>
        </p:spPr>
        <p:txBody>
          <a:bodyPr lIns="0" tIns="0" rIns="0" bIns="0"/>
          <a:lstStyle/>
          <a:p>
            <a:pPr algn="just" eaLnBrk="1" fontAlgn="auto" hangingPunct="1">
              <a:spcBef>
                <a:spcPts val="2310"/>
              </a:spcBef>
              <a:spcAft>
                <a:spcPts val="1050"/>
              </a:spcAft>
              <a:defRPr/>
            </a:pPr>
            <a:r>
              <a:rPr 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Admin     </a:t>
            </a:r>
            <a:r>
              <a:rPr lang="en-US" b="1" dirty="0">
                <a:latin typeface="Calibri"/>
              </a:rPr>
              <a:t>               </a:t>
            </a:r>
          </a:p>
          <a:p>
            <a:pPr algn="just" eaLnBrk="1" fontAlgn="auto" hangingPunct="1">
              <a:spcBef>
                <a:spcPts val="2310"/>
              </a:spcBef>
              <a:spcAft>
                <a:spcPts val="1050"/>
              </a:spcAft>
              <a:defRPr/>
            </a:pPr>
            <a:r>
              <a:rPr lang="en-US" b="1" dirty="0">
                <a:latin typeface="Calibri"/>
              </a:rPr>
              <a:t>           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8233EE-9DD2-4EF2-A66E-DAB4E6D50CF2}"/>
              </a:ext>
            </a:extLst>
          </p:cNvPr>
          <p:cNvSpPr txBox="1"/>
          <p:nvPr/>
        </p:nvSpPr>
        <p:spPr>
          <a:xfrm>
            <a:off x="1702174" y="2411884"/>
            <a:ext cx="93824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Admin will login as Admin from the '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Admin login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' page and will be able to see chef details filed . Admin Manage all chef details.</a:t>
            </a:r>
            <a:endParaRPr lang="en-US" sz="28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CD1A91-A820-41BE-BE68-A4590C9E6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DE8484-48A5-4393-8F82-FD4833582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36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F7E7261-C2F4-4631-A9BD-C0E530504A7B}"/>
              </a:ext>
            </a:extLst>
          </p:cNvPr>
          <p:cNvSpPr txBox="1"/>
          <p:nvPr/>
        </p:nvSpPr>
        <p:spPr>
          <a:xfrm>
            <a:off x="1837765" y="1197339"/>
            <a:ext cx="1035423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2310"/>
              </a:spcBef>
              <a:spcAft>
                <a:spcPts val="1050"/>
              </a:spcAft>
              <a:defRPr/>
            </a:pPr>
            <a:r>
              <a:rPr 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Chef:                                                                      </a:t>
            </a:r>
            <a:r>
              <a:rPr lang="en-US" sz="3200" b="1" dirty="0">
                <a:latin typeface="Calibri"/>
              </a:rPr>
              <a:t>	</a:t>
            </a:r>
            <a:endParaRPr lang="en-US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13E4CC-373C-4401-A437-0D85C267D1FC}"/>
              </a:ext>
            </a:extLst>
          </p:cNvPr>
          <p:cNvSpPr txBox="1"/>
          <p:nvPr/>
        </p:nvSpPr>
        <p:spPr>
          <a:xfrm>
            <a:off x="1484245" y="2279374"/>
            <a:ext cx="1035423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Chef will login to the portal or will have to register if he  is not a registered  chef.     </a:t>
            </a:r>
          </a:p>
          <a:p>
            <a:endParaRPr lang="en-US" sz="2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After registration chef will login and Dashboard page  will be displayed to him  which will display the Chef and  its details.                                                                                       	 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From that page chef can click on the insert, Update  and  delete button for  maintain his/her  information and also  menus . </a:t>
            </a:r>
            <a:endParaRPr lang="en-US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C2EAEC-9F65-44DD-94C2-7DC04A2E0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13A8F-9957-40FA-9713-C07D5C23B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98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7DBC721-6B44-4F1C-870B-FB839EFC6AEF}"/>
              </a:ext>
            </a:extLst>
          </p:cNvPr>
          <p:cNvSpPr/>
          <p:nvPr/>
        </p:nvSpPr>
        <p:spPr>
          <a:xfrm>
            <a:off x="1841663" y="1346708"/>
            <a:ext cx="10151555" cy="5064032"/>
          </a:xfrm>
          <a:prstGeom prst="rect">
            <a:avLst/>
          </a:prstGeom>
        </p:spPr>
        <p:txBody>
          <a:bodyPr lIns="0" tIns="0" rIns="0" bIns="0"/>
          <a:lstStyle/>
          <a:p>
            <a:pPr eaLnBrk="1" fontAlgn="auto" hangingPunct="1">
              <a:spcBef>
                <a:spcPts val="2730"/>
              </a:spcBef>
              <a:spcAft>
                <a:spcPts val="1050"/>
              </a:spcAft>
              <a:defRPr/>
            </a:pPr>
            <a:r>
              <a:rPr lang="en-US" sz="5400" b="1" dirty="0">
                <a:latin typeface="Cambria" panose="02040503050406030204" pitchFamily="18" charset="0"/>
                <a:ea typeface="Cambria" panose="02040503050406030204" pitchFamily="18" charset="0"/>
              </a:rPr>
              <a:t>Future Scope of Project:</a:t>
            </a:r>
          </a:p>
          <a:p>
            <a:pPr marL="1000252" indent="-457200" algn="just">
              <a:spcAft>
                <a:spcPts val="420"/>
              </a:spcAft>
              <a:buFont typeface="Wingdings" panose="05000000000000000000" pitchFamily="2" charset="2"/>
              <a:buChar char="Ø"/>
              <a:defRPr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We can add google map to search near by chef.</a:t>
            </a:r>
          </a:p>
          <a:p>
            <a:pPr marL="1000252" indent="-457200" algn="just">
              <a:spcAft>
                <a:spcPts val="420"/>
              </a:spcAft>
              <a:buFont typeface="Wingdings" panose="05000000000000000000" pitchFamily="2" charset="2"/>
              <a:buChar char="Ø"/>
              <a:defRPr/>
            </a:pPr>
            <a:endParaRPr lang="en-US" sz="2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000252" indent="-457200" algn="just" eaLnBrk="1" fontAlgn="auto" hangingPunct="1">
              <a:spcBef>
                <a:spcPts val="0"/>
              </a:spcBef>
              <a:spcAft>
                <a:spcPts val="420"/>
              </a:spcAft>
              <a:buFont typeface="Wingdings" panose="05000000000000000000" pitchFamily="2" charset="2"/>
              <a:buChar char="Ø"/>
              <a:defRPr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We can add chat with chef.</a:t>
            </a:r>
          </a:p>
          <a:p>
            <a:pPr marL="1000252" indent="-457200" algn="just" eaLnBrk="1" fontAlgn="auto" hangingPunct="1">
              <a:spcBef>
                <a:spcPts val="0"/>
              </a:spcBef>
              <a:spcAft>
                <a:spcPts val="420"/>
              </a:spcAft>
              <a:buFont typeface="Wingdings" panose="05000000000000000000" pitchFamily="2" charset="2"/>
              <a:buChar char="Ø"/>
              <a:defRPr/>
            </a:pPr>
            <a:endParaRPr lang="en-US" sz="2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000252" indent="-457200" algn="just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We can place order through website as well.</a:t>
            </a:r>
          </a:p>
          <a:p>
            <a:pPr marL="1000252" indent="-457200" algn="just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sz="2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000252" indent="-457200" algn="just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We can maintain user data through user registration and    	          login.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AE687FB-758F-458A-8C85-D2FA6AD9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Infoway Technologies, 3rd  Floor Commerce Centre, Rambaug Colony, Paud Road Pune 411038.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A252A9-673C-4A7F-A2D6-395B6A928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9D61E-4C33-4B71-B6A4-2820F616D2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8037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275</TotalTime>
  <Words>819</Words>
  <Application>Microsoft Office PowerPoint</Application>
  <PresentationFormat>Widescreen</PresentationFormat>
  <Paragraphs>154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Cambria</vt:lpstr>
      <vt:lpstr>Corbel</vt:lpstr>
      <vt:lpstr>Times New Roman</vt:lpstr>
      <vt:lpstr>Wingdings</vt:lpstr>
      <vt:lpstr>Parallax</vt:lpstr>
      <vt:lpstr>PowerPoint Presentation</vt:lpstr>
      <vt:lpstr>                                                                      Objective: </vt:lpstr>
      <vt:lpstr>PowerPoint Presentation</vt:lpstr>
      <vt:lpstr>PowerPoint Presentation</vt:lpstr>
      <vt:lpstr>PowerPoint Presentation</vt:lpstr>
      <vt:lpstr>Flow of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Renuka</dc:creator>
  <cp:lastModifiedBy>Renuka</cp:lastModifiedBy>
  <cp:revision>7</cp:revision>
  <dcterms:created xsi:type="dcterms:W3CDTF">2021-09-26T14:09:34Z</dcterms:created>
  <dcterms:modified xsi:type="dcterms:W3CDTF">2021-09-26T18:57:40Z</dcterms:modified>
</cp:coreProperties>
</file>

<file path=docProps/thumbnail.jpeg>
</file>